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113" d="100"/>
          <a:sy n="113" d="100"/>
        </p:scale>
        <p:origin x="-104" y="-8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CCB0CF-9FEF-0C41-B254-B11530FBD286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80A83-178D-BF49-8C0A-4DD05E82778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20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BFE0-9EB5-9A4D-A812-253646DD29DF}" type="datetimeFigureOut">
              <a:rPr lang="en-US" smtClean="0"/>
              <a:pPr/>
              <a:t>10/31/13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5FAF3-8E74-8E45-B41D-5652BBA9ACB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2130425"/>
            <a:ext cx="8382000" cy="1470025"/>
          </a:xfrm>
          <a:solidFill>
            <a:schemeClr val="bg1">
              <a:lumMod val="50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LT =&gt; Evidence =&gt; Assessment</a:t>
            </a:r>
            <a:endParaRPr 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85800" y="762000"/>
            <a:ext cx="6830204" cy="1828800"/>
            <a:chOff x="685800" y="762000"/>
            <a:chExt cx="6830204" cy="1828800"/>
          </a:xfrm>
        </p:grpSpPr>
        <p:sp>
          <p:nvSpPr>
            <p:cNvPr id="5" name="Rectangle 4"/>
            <p:cNvSpPr/>
            <p:nvPr/>
          </p:nvSpPr>
          <p:spPr>
            <a:xfrm>
              <a:off x="685800" y="762000"/>
              <a:ext cx="146840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94%</a:t>
              </a:r>
              <a:endPara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cxnSp>
          <p:nvCxnSpPr>
            <p:cNvPr id="8" name="Straight Arrow Connector 7"/>
            <p:cNvCxnSpPr>
              <a:stCxn id="5" idx="2"/>
            </p:cNvCxnSpPr>
            <p:nvPr/>
          </p:nvCxnSpPr>
          <p:spPr>
            <a:xfrm rot="16200000" flipH="1">
              <a:off x="968467" y="2136867"/>
              <a:ext cx="905470" cy="23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2770996" y="762000"/>
              <a:ext cx="146840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92%</a:t>
              </a:r>
              <a:endPara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047596" y="762000"/>
              <a:ext cx="146840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cap="none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92%</a:t>
              </a:r>
              <a:endParaRPr lang="en-US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05200" y="1685330"/>
            <a:ext cx="3286532" cy="905470"/>
            <a:chOff x="3505200" y="1685330"/>
            <a:chExt cx="3286532" cy="905470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3505200" y="1685330"/>
              <a:ext cx="9932" cy="9054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6781800" y="1685330"/>
              <a:ext cx="9932" cy="9054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634757"/>
            <a:ext cx="2169583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LT =&gt; Evidence =&gt;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8229600" cy="4343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343400"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Learning targets state what s</a:t>
                      </a: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tudents will: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 know . . . (fact) 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 understand . . . (concept)</a:t>
                      </a:r>
                    </a:p>
                    <a:p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• be</a:t>
                      </a:r>
                      <a:r>
                        <a:rPr lang="en-US" sz="1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able to do (skill) (introduced or practiced)</a:t>
                      </a: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Tx/>
                        <a:buChar char="•"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value/appreciate/enjoy/like . . .(disposition)</a:t>
                      </a:r>
                    </a:p>
                    <a:p>
                      <a:pPr>
                        <a:buFontTx/>
                        <a:buNone/>
                      </a:pPr>
                      <a:endParaRPr lang="en-US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FFFF00"/>
                          </a:solidFill>
                        </a:rPr>
                        <a:t>Statements of evidence specify </a:t>
                      </a:r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the student behaviors you will  accept as indications</a:t>
                      </a:r>
                      <a:r>
                        <a:rPr lang="en-US" sz="2000" b="1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that students have met the targets.  That is, </a:t>
                      </a:r>
                      <a:r>
                        <a:rPr lang="en-US" sz="2000" b="1" u="sng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they describe specific behaviors that </a:t>
                      </a:r>
                      <a:r>
                        <a:rPr lang="en-US" sz="2000" b="1" u="sng" kern="120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students will exhibit</a:t>
                      </a:r>
                      <a:r>
                        <a:rPr lang="en-US" sz="2000" b="1" u="sng" kern="1200" baseline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2000" b="1" kern="1200" baseline="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(do</a:t>
                      </a:r>
                      <a:r>
                        <a:rPr lang="en-US" sz="20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, say, etc.) that will convince you that your targets are being met.     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Assessments are the means you will employ to afford students a chance to display</a:t>
                      </a:r>
                      <a:r>
                        <a:rPr lang="en-US" baseline="0" dirty="0" smtClean="0"/>
                        <a:t> the behaviors that you expect as evidence of achievement.  They fall into four basic categories: </a:t>
                      </a:r>
                      <a:br>
                        <a:rPr lang="en-US" baseline="0" dirty="0" smtClean="0"/>
                      </a:br>
                      <a:r>
                        <a:rPr lang="en-US" baseline="0" dirty="0" smtClean="0"/>
                        <a:t>• Selected Response / SA</a:t>
                      </a:r>
                    </a:p>
                    <a:p>
                      <a:r>
                        <a:rPr lang="en-US" baseline="0" dirty="0" smtClean="0"/>
                        <a:t>• Essay</a:t>
                      </a:r>
                    </a:p>
                    <a:p>
                      <a:r>
                        <a:rPr lang="en-US" baseline="0" dirty="0" smtClean="0"/>
                        <a:t>• Performance Assessment</a:t>
                      </a:r>
                    </a:p>
                    <a:p>
                      <a:r>
                        <a:rPr lang="en-US" baseline="0" dirty="0" smtClean="0"/>
                        <a:t>• Personal Communication 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look at a couple of lesson plans, shall we?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71800" y="1993900"/>
            <a:ext cx="3276600" cy="4254500"/>
            <a:chOff x="3505200" y="1993900"/>
            <a:chExt cx="3276600" cy="42545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rcRect l="5884" t="5000" r="5496" b="6842"/>
            <a:stretch>
              <a:fillRect/>
            </a:stretch>
          </p:blipFill>
          <p:spPr>
            <a:xfrm>
              <a:off x="3505200" y="1993900"/>
              <a:ext cx="3276600" cy="4254500"/>
            </a:xfrm>
            <a:prstGeom prst="rect">
              <a:avLst/>
            </a:prstGeom>
            <a:effectLst>
              <a:outerShdw blurRad="50800" dist="76200" dir="2700000">
                <a:srgbClr val="000000">
                  <a:alpha val="43000"/>
                </a:srgbClr>
              </a:outerShdw>
            </a:effec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5668" y="3733800"/>
              <a:ext cx="1429888" cy="1416050"/>
            </a:xfrm>
            <a:prstGeom prst="rect">
              <a:avLst/>
            </a:prstGeom>
          </p:spPr>
        </p:pic>
      </p:grpSp>
      <p:sp>
        <p:nvSpPr>
          <p:cNvPr id="3" name="Rectangle 2"/>
          <p:cNvSpPr/>
          <p:nvPr/>
        </p:nvSpPr>
        <p:spPr>
          <a:xfrm>
            <a:off x="4191000" y="2819400"/>
            <a:ext cx="838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76600" y="5257800"/>
            <a:ext cx="2667000" cy="838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137</Words>
  <Application>Microsoft Macintosh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LT =&gt; Evidence =&gt; Assessment</vt:lpstr>
      <vt:lpstr>LT =&gt; Evidence =&gt; Assessment</vt:lpstr>
      <vt:lpstr>Let’s look at a couple of lesson plans, shall we?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LT =&gt; Evidence =&gt; Assessment</dc:title>
  <dc:creator>Seattle University</dc:creator>
  <cp:lastModifiedBy>Mark Roddy</cp:lastModifiedBy>
  <cp:revision>13</cp:revision>
  <cp:lastPrinted>2010-10-25T14:31:55Z</cp:lastPrinted>
  <dcterms:created xsi:type="dcterms:W3CDTF">2010-10-25T14:31:32Z</dcterms:created>
  <dcterms:modified xsi:type="dcterms:W3CDTF">2013-10-31T17:14:42Z</dcterms:modified>
</cp:coreProperties>
</file>